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66" r:id="rId4"/>
    <p:sldId id="473" r:id="rId5"/>
    <p:sldId id="397" r:id="rId6"/>
    <p:sldId id="443" r:id="rId7"/>
    <p:sldId id="448" r:id="rId8"/>
    <p:sldId id="474" r:id="rId9"/>
    <p:sldId id="475" r:id="rId10"/>
    <p:sldId id="476" r:id="rId11"/>
    <p:sldId id="451" r:id="rId12"/>
    <p:sldId id="452" r:id="rId13"/>
    <p:sldId id="453" r:id="rId14"/>
    <p:sldId id="468" r:id="rId15"/>
    <p:sldId id="469" r:id="rId16"/>
    <p:sldId id="470" r:id="rId17"/>
    <p:sldId id="471" r:id="rId18"/>
    <p:sldId id="472" r:id="rId19"/>
    <p:sldId id="477" r:id="rId20"/>
    <p:sldId id="352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94595" autoAdjust="0"/>
  </p:normalViewPr>
  <p:slideViewPr>
    <p:cSldViewPr>
      <p:cViewPr varScale="1">
        <p:scale>
          <a:sx n="83" d="100"/>
          <a:sy n="83" d="100"/>
        </p:scale>
        <p:origin x="67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8967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5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36/c-sharp-oop-basics-june-201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softuni.bg/courses/advanced-csharp" TargetMode="External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image" Target="../media/image13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hyperlink" Target="http://www.infragis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17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C# OOP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4012" y="38830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8662544" y="3891134"/>
            <a:ext cx="51488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9012" y="72136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4.44444E-6 L -9.2993E-7 0.649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910268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5%</a:t>
            </a:r>
            <a:endParaRPr lang="en-US" sz="2800" dirty="0"/>
          </a:p>
        </p:txBody>
      </p:sp>
      <p:cxnSp>
        <p:nvCxnSpPr>
          <p:cNvPr id="59" name="Straight Arrow Connector 58"/>
          <p:cNvCxnSpPr>
            <a:stCxn id="31" idx="2"/>
            <a:endCxn id="67" idx="0"/>
          </p:cNvCxnSpPr>
          <p:nvPr/>
        </p:nvCxnSpPr>
        <p:spPr>
          <a:xfrm flipH="1">
            <a:off x="2334738" y="4422820"/>
            <a:ext cx="3564254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2"/>
            <a:endCxn id="65" idx="0"/>
          </p:cNvCxnSpPr>
          <p:nvPr/>
        </p:nvCxnSpPr>
        <p:spPr>
          <a:xfrm>
            <a:off x="5898992" y="4422820"/>
            <a:ext cx="4919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1" idx="2"/>
            <a:endCxn id="64" idx="0"/>
          </p:cNvCxnSpPr>
          <p:nvPr/>
        </p:nvCxnSpPr>
        <p:spPr>
          <a:xfrm>
            <a:off x="5898992" y="4422820"/>
            <a:ext cx="3574092" cy="68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1964" y="2851344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Forum Activity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3372328" y="3586556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Attendance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286726" y="358972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 problem 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71739" y="4393112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100% judge check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13" idx="0"/>
          </p:cNvCxnSpPr>
          <p:nvPr/>
        </p:nvCxnSpPr>
        <p:spPr>
          <a:xfrm flipH="1">
            <a:off x="2284416" y="1905000"/>
            <a:ext cx="3619496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0"/>
          </p:cNvCxnSpPr>
          <p:nvPr/>
        </p:nvCxnSpPr>
        <p:spPr>
          <a:xfrm>
            <a:off x="5903912" y="1905000"/>
            <a:ext cx="0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4" idx="0"/>
          </p:cNvCxnSpPr>
          <p:nvPr/>
        </p:nvCxnSpPr>
        <p:spPr>
          <a:xfrm>
            <a:off x="5903912" y="1905000"/>
            <a:ext cx="4267201" cy="907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9012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Activities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9066213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Bonuses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Evaluation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79513" y="3782755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80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794091" y="3813220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20</a:t>
            </a:r>
            <a:r>
              <a:rPr lang="bg-BG" sz="2800" dirty="0" smtClean="0"/>
              <a:t>%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9066210" y="3798001"/>
            <a:ext cx="220980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46" name="Straight Arrow Connector 45"/>
          <p:cNvCxnSpPr>
            <a:stCxn id="26" idx="3"/>
            <a:endCxn id="40" idx="1"/>
          </p:cNvCxnSpPr>
          <p:nvPr/>
        </p:nvCxnSpPr>
        <p:spPr>
          <a:xfrm>
            <a:off x="3389315" y="4087555"/>
            <a:ext cx="882424" cy="610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6" idx="3"/>
            <a:endCxn id="39" idx="1"/>
          </p:cNvCxnSpPr>
          <p:nvPr/>
        </p:nvCxnSpPr>
        <p:spPr>
          <a:xfrm flipV="1">
            <a:off x="3389315" y="3894522"/>
            <a:ext cx="897411" cy="193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79516" y="2812008"/>
            <a:ext cx="2209799" cy="616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Examination</a:t>
            </a:r>
          </a:p>
        </p:txBody>
      </p:sp>
      <p:cxnSp>
        <p:nvCxnSpPr>
          <p:cNvPr id="52" name="Straight Arrow Connector 51"/>
          <p:cNvCxnSpPr>
            <a:stCxn id="36" idx="1"/>
            <a:endCxn id="50" idx="3"/>
          </p:cNvCxnSpPr>
          <p:nvPr/>
        </p:nvCxnSpPr>
        <p:spPr>
          <a:xfrm flipH="1" flipV="1">
            <a:off x="7487764" y="3156144"/>
            <a:ext cx="1578446" cy="946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6" idx="1"/>
            <a:endCxn id="51" idx="3"/>
          </p:cNvCxnSpPr>
          <p:nvPr/>
        </p:nvCxnSpPr>
        <p:spPr>
          <a:xfrm flipH="1" flipV="1">
            <a:off x="7868128" y="3891356"/>
            <a:ext cx="1198082" cy="2114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71922" y="5875249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Exercises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4334982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Labs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910268" y="5880323"/>
            <a:ext cx="3125632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err="1" smtClean="0"/>
              <a:t>BashSoft</a:t>
            </a:r>
            <a:endParaRPr lang="en-US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4341095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5</a:t>
            </a:r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771922" y="5105400"/>
            <a:ext cx="3125632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10%</a:t>
            </a:r>
            <a:endParaRPr lang="en-US" sz="2800" dirty="0"/>
          </a:p>
        </p:txBody>
      </p:sp>
      <p:cxnSp>
        <p:nvCxnSpPr>
          <p:cNvPr id="72" name="Straight Arrow Connector 71"/>
          <p:cNvCxnSpPr>
            <a:stCxn id="13" idx="2"/>
            <a:endCxn id="26" idx="0"/>
          </p:cNvCxnSpPr>
          <p:nvPr/>
        </p:nvCxnSpPr>
        <p:spPr>
          <a:xfrm flipH="1">
            <a:off x="2284414" y="3429000"/>
            <a:ext cx="2" cy="353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2" idx="2"/>
            <a:endCxn id="31" idx="0"/>
          </p:cNvCxnSpPr>
          <p:nvPr/>
        </p:nvCxnSpPr>
        <p:spPr>
          <a:xfrm flipH="1">
            <a:off x="5898992" y="3429000"/>
            <a:ext cx="4920" cy="384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2"/>
            <a:endCxn id="36" idx="0"/>
          </p:cNvCxnSpPr>
          <p:nvPr/>
        </p:nvCxnSpPr>
        <p:spPr>
          <a:xfrm flipH="1">
            <a:off x="10171111" y="3429000"/>
            <a:ext cx="2" cy="369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7" idx="2"/>
            <a:endCxn id="66" idx="0"/>
          </p:cNvCxnSpPr>
          <p:nvPr/>
        </p:nvCxnSpPr>
        <p:spPr>
          <a:xfrm>
            <a:off x="2334738" y="5715000"/>
            <a:ext cx="0" cy="1602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5" idx="2"/>
            <a:endCxn id="58" idx="0"/>
          </p:cNvCxnSpPr>
          <p:nvPr/>
        </p:nvCxnSpPr>
        <p:spPr>
          <a:xfrm flipH="1">
            <a:off x="5897798" y="5715000"/>
            <a:ext cx="6113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4" idx="2"/>
            <a:endCxn id="60" idx="0"/>
          </p:cNvCxnSpPr>
          <p:nvPr/>
        </p:nvCxnSpPr>
        <p:spPr>
          <a:xfrm>
            <a:off x="9473084" y="5715000"/>
            <a:ext cx="0" cy="1653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275E-6 0 L -0.29383 -0.54931 " pathEditMode="relative" rAng="0" ptsTypes="AA">
                                      <p:cBhvr>
                                        <p:cTn id="38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1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500"/>
                            </p:stCondLst>
                            <p:childTnLst>
                              <p:par>
                                <p:cTn id="3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50" grpId="0" animBg="1"/>
      <p:bldP spid="50" grpId="1" animBg="1"/>
      <p:bldP spid="51" grpId="0" animBg="1"/>
      <p:bldP spid="51" grpId="1" animBg="1"/>
      <p:bldP spid="39" grpId="0" animBg="1"/>
      <p:bldP spid="39" grpId="1" animBg="1"/>
      <p:bldP spid="40" grpId="0" animBg="1"/>
      <p:bldP spid="40" grpId="1" animBg="1"/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33" grpId="0" animBg="1"/>
      <p:bldP spid="33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66" grpId="0" animBg="1"/>
      <p:bldP spid="66" grpId="1" animBg="1"/>
      <p:bldP spid="58" grpId="0" animBg="1"/>
      <p:bldP spid="58" grpId="1" animBg="1"/>
      <p:bldP spid="60" grpId="0" animBg="1"/>
      <p:bldP spid="60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  <a:endCxn id="10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Advanced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7761" y="1830484"/>
            <a:ext cx="11539621" cy="717667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softuni.bg/trainings/1636/c-sharp-oop-basics-june-2017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C# OOP Basics </a:t>
            </a:r>
            <a:r>
              <a:rPr lang="en-US" dirty="0"/>
              <a:t>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</a:t>
            </a:r>
            <a:r>
              <a:rPr lang="en-US" sz="3000" dirty="0" smtClean="0"/>
              <a:t>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/>
              <a:t>Community </a:t>
            </a:r>
            <a:r>
              <a:rPr lang="en-US" smtClean="0"/>
              <a:t>2017 </a:t>
            </a:r>
            <a:r>
              <a:rPr lang="en-US" dirty="0"/>
              <a:t>(a free version of VS </a:t>
            </a:r>
            <a:r>
              <a:rPr lang="en-US" dirty="0" smtClean="0"/>
              <a:t>2017)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2015, 2013, 2012 </a:t>
            </a:r>
            <a:r>
              <a:rPr lang="en-US" dirty="0"/>
              <a:t>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OOP Basics – </a:t>
            </a:r>
            <a:r>
              <a:rPr lang="en-US" dirty="0"/>
              <a:t>Course Intro</a:t>
            </a:r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3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8375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7200" b="1" dirty="0" smtClean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smtClean="0"/>
              <a:t>-OOP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835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0"/>
          </p:cNvCxnSpPr>
          <p:nvPr/>
        </p:nvCxnSpPr>
        <p:spPr>
          <a:xfrm>
            <a:off x="5903912" y="3681962"/>
            <a:ext cx="3267075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1" idx="0"/>
          </p:cNvCxnSpPr>
          <p:nvPr/>
        </p:nvCxnSpPr>
        <p:spPr>
          <a:xfrm flipH="1">
            <a:off x="2827338" y="3681962"/>
            <a:ext cx="3076574" cy="609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~500 </a:t>
            </a:r>
            <a:r>
              <a:rPr lang="en-US" sz="2800" dirty="0"/>
              <a:t>Offers @ </a:t>
            </a:r>
            <a:r>
              <a:rPr lang="en-US" sz="2800" dirty="0" smtClean="0"/>
              <a:t>Jobs.BG</a:t>
            </a:r>
            <a:endParaRPr 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Fully supported 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-1.11111E-6 L -9.2993E-7 0.2666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0"/>
          </p:cNvCxnSpPr>
          <p:nvPr/>
        </p:nvCxnSpPr>
        <p:spPr>
          <a:xfrm>
            <a:off x="5903912" y="3601253"/>
            <a:ext cx="3267075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" idx="0"/>
          </p:cNvCxnSpPr>
          <p:nvPr/>
        </p:nvCxnSpPr>
        <p:spPr>
          <a:xfrm flipH="1">
            <a:off x="2827338" y="3601253"/>
            <a:ext cx="3076574" cy="69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29" idx="2"/>
            <a:endCxn id="7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7387" y="4291559"/>
            <a:ext cx="4267200" cy="8019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Prelude to Database </a:t>
            </a:r>
            <a:r>
              <a:rPr lang="en-US" sz="2800" dirty="0"/>
              <a:t>and Web Technology Courses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38" y="4291559"/>
            <a:ext cx="4267200" cy="8019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Algorithmic and Conceptual Courses</a:t>
            </a:r>
          </a:p>
        </p:txBody>
      </p:sp>
    </p:spTree>
    <p:extLst>
      <p:ext uri="{BB962C8B-B14F-4D97-AF65-F5344CB8AC3E}">
        <p14:creationId xmlns:p14="http://schemas.microsoft.com/office/powerpoint/2010/main" val="3429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700" y="667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2.22222E-6 L -9.2993E-7 0.0875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4412" y="2406530"/>
            <a:ext cx="3276601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Concepts of OOP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0"/>
          </p:cNvCxnSpPr>
          <p:nvPr/>
        </p:nvCxnSpPr>
        <p:spPr>
          <a:xfrm>
            <a:off x="5903912" y="1523999"/>
            <a:ext cx="2070887" cy="882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0"/>
          </p:cNvCxnSpPr>
          <p:nvPr/>
        </p:nvCxnSpPr>
        <p:spPr>
          <a:xfrm flipH="1">
            <a:off x="3922713" y="1524000"/>
            <a:ext cx="1981199" cy="882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Basics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12" y="2406531"/>
            <a:ext cx="3608373" cy="870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Writing high quality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6012" y="2406531"/>
            <a:ext cx="4495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Fundamentals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56012" y="1143000"/>
            <a:ext cx="4495800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Web Profession</a:t>
            </a:r>
            <a:endParaRPr lang="en-US" sz="2800" dirty="0"/>
          </a:p>
        </p:txBody>
      </p:sp>
      <p:cxnSp>
        <p:nvCxnSpPr>
          <p:cNvPr id="37" name="Straight Arrow Connector 36"/>
          <p:cNvCxnSpPr>
            <a:stCxn id="32" idx="2"/>
            <a:endCxn id="31" idx="0"/>
          </p:cNvCxnSpPr>
          <p:nvPr/>
        </p:nvCxnSpPr>
        <p:spPr>
          <a:xfrm>
            <a:off x="5903912" y="1752600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</p:cNvCxnSpPr>
          <p:nvPr/>
        </p:nvCxnSpPr>
        <p:spPr>
          <a:xfrm>
            <a:off x="5903912" y="2947322"/>
            <a:ext cx="0" cy="653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0 L 0.29383 -0.6048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4" grpId="0" animBg="1"/>
      <p:bldP spid="14" grpId="1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5903912" y="4210853"/>
            <a:ext cx="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 flipH="1">
            <a:off x="2322512" y="4210852"/>
            <a:ext cx="3581400" cy="963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33" idx="0"/>
          </p:cNvCxnSpPr>
          <p:nvPr/>
        </p:nvCxnSpPr>
        <p:spPr>
          <a:xfrm>
            <a:off x="5903912" y="4210853"/>
            <a:ext cx="3581400" cy="96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56012" y="3601253"/>
            <a:ext cx="4495800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C# OOP Course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8380412" y="5174209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9012" y="5174208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7612" y="5174207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Scope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33600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448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993E-7 0 L -9.2993E-7 -0.649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Ventsislav Ivanov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</a:t>
            </a:r>
            <a:r>
              <a:rPr lang="en-US" sz="3200" noProof="1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</a:t>
            </a:r>
            <a:r>
              <a:rPr lang="en-US" sz="3200" noProof="1"/>
              <a:t> </a:t>
            </a:r>
            <a:r>
              <a:rPr lang="en-US" sz="3200" noProof="1" smtClean="0"/>
              <a:t>QA  </a:t>
            </a:r>
            <a:endParaRPr lang="en-GB" sz="3200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 smtClean="0"/>
              <a:t>Knowedge </a:t>
            </a:r>
            <a:r>
              <a:rPr lang="en-GB" sz="3200" noProof="1"/>
              <a:t>at web </a:t>
            </a:r>
            <a:r>
              <a:rPr lang="en-GB" sz="3200" noProof="1" smtClean="0"/>
              <a:t>testing</a:t>
            </a:r>
            <a:endParaRPr lang="en-GB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Experience as QA automation </a:t>
            </a:r>
            <a:r>
              <a:rPr lang="en-GB" sz="3200" noProof="1" smtClean="0"/>
              <a:t>engineer</a:t>
            </a:r>
            <a:endParaRPr lang="en-US" sz="3200" noProof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315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3662E-7 1.85185E-6 L -0.30008 -0.1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9220200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Valentin </a:t>
            </a:r>
            <a:r>
              <a:rPr lang="en-US" sz="3400" b="1" dirty="0" err="1">
                <a:solidFill>
                  <a:schemeClr val="tx2">
                    <a:lumMod val="75000"/>
                  </a:schemeClr>
                </a:solidFill>
              </a:rPr>
              <a:t>Dimitrov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Top </a:t>
            </a:r>
            <a:r>
              <a:rPr lang="en-US" sz="3200" noProof="1"/>
              <a:t>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Over </a:t>
            </a:r>
            <a:r>
              <a:rPr lang="en-US" sz="3200" noProof="1"/>
              <a:t>two years experience in software developing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1800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03912" y="1219200"/>
            <a:ext cx="7239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99012" y="723900"/>
            <a:ext cx="2209800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Trainers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98" y="2133600"/>
            <a:ext cx="126422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8" y="2157046"/>
            <a:ext cx="1240988" cy="14059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276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62E-6 2.59259E-6 L -0.41886 -0.099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43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523</Words>
  <Application>Microsoft Office PowerPoint</Application>
  <PresentationFormat>Custom</PresentationFormat>
  <Paragraphs>150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C# OOP Basics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Course Web Site &amp; Forums</vt:lpstr>
      <vt:lpstr>The C# OOP Basics Slides and Videos</vt:lpstr>
      <vt:lpstr>The Free C# Fundamentals Textbook</vt:lpstr>
      <vt:lpstr>Required Software</vt:lpstr>
      <vt:lpstr>C# OOP Basics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OOP,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2017-07-18T08:26:29Z</dcterms:modified>
  <cp:category>computer programming;programming;OOP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